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2"/>
  </p:notesMasterIdLst>
  <p:handoutMasterIdLst>
    <p:handoutMasterId r:id="rId13"/>
  </p:handoutMasterIdLst>
  <p:sldIdLst>
    <p:sldId id="262" r:id="rId5"/>
    <p:sldId id="256" r:id="rId6"/>
    <p:sldId id="257" r:id="rId7"/>
    <p:sldId id="261" r:id="rId8"/>
    <p:sldId id="259" r:id="rId9"/>
    <p:sldId id="260"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F84A3A-C2AC-1DB8-685D-BFCE374C39B2}" v="178" dt="2023-10-08T00:46:49.015"/>
    <p1510:client id="{3295767E-E1A3-15EF-F7FF-F424E0F24896}" v="81" dt="2023-10-08T16:21:28.2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178" y="43"/>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iconchunking_colorful2">
  <dgm:title val="iconchunking_colorful2"/>
  <dgm:desc val="iconchunking_colorful2"/>
  <dgm:catLst>
    <dgm:cat type="Other" pri="2"/>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bg1"/>
    </dgm:fillClrLst>
    <dgm:linClrLst meth="repeat">
      <a:schemeClr val="lt1">
        <a:alpha val="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dgm:spPr/>
      <dgm:t>
        <a:bodyPr/>
        <a:lstStyle/>
        <a:p>
          <a:pPr rtl="0">
            <a:lnSpc>
              <a:spcPct val="100000"/>
            </a:lnSpc>
          </a:pPr>
          <a:r>
            <a:rPr lang="en-US" dirty="0">
              <a:latin typeface="Tw Cen MT" panose="020B0602020104020603"/>
            </a:rPr>
            <a:t>High Pass Filter</a:t>
          </a:r>
          <a:endParaRPr lang="en-US" dirty="0"/>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dgm:spPr/>
      <dgm:t>
        <a:bodyPr/>
        <a:lstStyle/>
        <a:p>
          <a:pPr rtl="0">
            <a:lnSpc>
              <a:spcPct val="100000"/>
            </a:lnSpc>
          </a:pPr>
          <a:r>
            <a:rPr lang="en-US" dirty="0">
              <a:latin typeface="Tw Cen MT" panose="020B0602020104020603"/>
            </a:rPr>
            <a:t>Wave-Shaping</a:t>
          </a:r>
          <a:endParaRPr lang="en-US" dirty="0"/>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93A6A030-ABAB-4EFA-B539-0FDB3E07C1EF}">
      <dgm:prSet/>
      <dgm:spPr/>
      <dgm:t>
        <a:bodyPr/>
        <a:lstStyle/>
        <a:p>
          <a:pPr rtl="0">
            <a:lnSpc>
              <a:spcPct val="100000"/>
            </a:lnSpc>
          </a:pPr>
          <a:r>
            <a:rPr lang="en-US" dirty="0">
              <a:latin typeface="Tw Cen MT" panose="020B0602020104020603"/>
            </a:rPr>
            <a:t>Analogue PID Controlers</a:t>
          </a:r>
          <a:endParaRPr lang="en-US" dirty="0"/>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76D56F19-2708-49DB-8F92-D8AC45F23A9A}">
      <dgm:prSet/>
      <dgm:spPr/>
      <dgm:t>
        <a:bodyPr/>
        <a:lstStyle/>
        <a:p>
          <a:pPr rtl="0">
            <a:lnSpc>
              <a:spcPct val="100000"/>
            </a:lnSpc>
          </a:pPr>
          <a:r>
            <a:rPr lang="en-US" dirty="0">
              <a:latin typeface="Tw Cen MT" panose="020B0602020104020603"/>
            </a:rPr>
            <a:t>Analogue Computers</a:t>
          </a:r>
          <a:endParaRPr lang="en-US" dirty="0"/>
        </a:p>
      </dgm:t>
    </dgm:pt>
    <dgm:pt modelId="{9D5610C2-0A12-494A-AC46-8DD17C08B09F}" type="parTrans" cxnId="{32E90211-17E0-4DDF-9274-DD3E46D811B8}">
      <dgm:prSet/>
      <dgm:spPr/>
      <dgm:t>
        <a:bodyPr/>
        <a:lstStyle/>
        <a:p>
          <a:endParaRPr lang="en-US"/>
        </a:p>
      </dgm:t>
    </dgm:pt>
    <dgm:pt modelId="{EC8965A1-F755-4945-8AAC-DCF1F68F011E}" type="sibTrans" cxnId="{32E90211-17E0-4DDF-9274-DD3E46D811B8}">
      <dgm:prSet/>
      <dgm:spPr/>
      <dgm:t>
        <a:bodyPr/>
        <a:lstStyle/>
        <a:p>
          <a:endParaRPr lang="en-US"/>
        </a:p>
      </dgm:t>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4"/>
      <dgm:spPr/>
    </dgm:pt>
    <dgm:pt modelId="{BB7E5F84-64F2-4718-BACC-301BBCDC9D3A}" type="pres">
      <dgm:prSet presAssocID="{AAC263CB-8256-4B03-92FE-1622698FB3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4">
        <dgm:presLayoutVars>
          <dgm:chMax val="0"/>
          <dgm:chPref val="0"/>
        </dgm:presLayoutVars>
      </dgm:prSet>
      <dgm:spPr/>
    </dgm:pt>
    <dgm:pt modelId="{75497209-36D8-474C-9F50-43B26DAE367B}" type="pres">
      <dgm:prSet presAssocID="{808B76D0-8EC7-469A-93AC-7A6017188A9D}"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1" presStyleCnt="4"/>
      <dgm:spPr/>
    </dgm:pt>
    <dgm:pt modelId="{8B8D9FA1-74BB-4EA5-B65F-49B870DCE4EB}" type="pres">
      <dgm:prSet presAssocID="{4E8D2E69-0173-4BD3-B96A-7A9C5DD12B4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1" presStyleCnt="4">
        <dgm:presLayoutVars>
          <dgm:chMax val="0"/>
          <dgm:chPref val="0"/>
        </dgm:presLayoutVars>
      </dgm:prSet>
      <dgm:spPr/>
    </dgm:pt>
    <dgm:pt modelId="{4849AED6-7C24-47EC-B39A-6EC2169AAAEC}" type="pres">
      <dgm:prSet presAssocID="{FEF1E80E-8A9E-4B0A-817C-2A4CFDCF3FB2}" presName="sibTrans" presStyleCnt="0"/>
      <dgm:spPr/>
    </dgm:pt>
    <dgm:pt modelId="{344EF6F7-386A-468B-9D66-8046D158DFC8}" type="pres">
      <dgm:prSet presAssocID="{93A6A030-ABAB-4EFA-B539-0FDB3E07C1EF}" presName="compNode" presStyleCnt="0"/>
      <dgm:spPr/>
    </dgm:pt>
    <dgm:pt modelId="{9DD6C5DE-B838-492F-B4A8-49E4DE8C5CF5}" type="pres">
      <dgm:prSet presAssocID="{93A6A030-ABAB-4EFA-B539-0FDB3E07C1EF}" presName="bgRect" presStyleLbl="bgShp" presStyleIdx="2" presStyleCnt="4"/>
      <dgm:spPr/>
    </dgm:pt>
    <dgm:pt modelId="{3CD2D8A7-CAF8-4A2F-A324-BDF8CFA66908}" type="pres">
      <dgm:prSet presAssocID="{93A6A030-ABAB-4EFA-B539-0FDB3E07C1E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ud Computing"/>
        </a:ext>
      </dgm:extLst>
    </dgm:pt>
    <dgm:pt modelId="{343D945D-C209-4E7A-8D9B-BCF7127718D8}" type="pres">
      <dgm:prSet presAssocID="{93A6A030-ABAB-4EFA-B539-0FDB3E07C1EF}" presName="spaceRect" presStyleCnt="0"/>
      <dgm:spPr/>
    </dgm:pt>
    <dgm:pt modelId="{ECA97BE5-E798-4AEE-9404-4E43192F5136}" type="pres">
      <dgm:prSet presAssocID="{93A6A030-ABAB-4EFA-B539-0FDB3E07C1EF}" presName="parTx" presStyleLbl="revTx" presStyleIdx="2" presStyleCnt="4">
        <dgm:presLayoutVars>
          <dgm:chMax val="0"/>
          <dgm:chPref val="0"/>
        </dgm:presLayoutVars>
      </dgm:prSet>
      <dgm:spPr/>
    </dgm:pt>
    <dgm:pt modelId="{C890CB11-26D0-4233-A3B2-FE616B33A810}" type="pres">
      <dgm:prSet presAssocID="{BFE0749E-E343-4A6F-BD09-2810EE6B4BD7}" presName="sibTrans" presStyleCnt="0"/>
      <dgm:spPr/>
    </dgm:pt>
    <dgm:pt modelId="{25E7A08B-6A02-49D1-8C9D-FCE9C92A1AC5}" type="pres">
      <dgm:prSet presAssocID="{76D56F19-2708-49DB-8F92-D8AC45F23A9A}" presName="compNode" presStyleCnt="0"/>
      <dgm:spPr/>
    </dgm:pt>
    <dgm:pt modelId="{984F7435-4B4C-47D4-B03E-CC8917BDBDBB}" type="pres">
      <dgm:prSet presAssocID="{76D56F19-2708-49DB-8F92-D8AC45F23A9A}" presName="bgRect" presStyleLbl="bgShp" presStyleIdx="3" presStyleCnt="4"/>
      <dgm:spPr/>
    </dgm:pt>
    <dgm:pt modelId="{D3271400-E9D7-4481-8E98-7952ACC542C2}" type="pres">
      <dgm:prSet presAssocID="{76D56F19-2708-49DB-8F92-D8AC45F23A9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erver"/>
        </a:ext>
      </dgm:extLst>
    </dgm:pt>
    <dgm:pt modelId="{3EB25EBA-A880-4DC7-908E-0568144BFBD1}" type="pres">
      <dgm:prSet presAssocID="{76D56F19-2708-49DB-8F92-D8AC45F23A9A}" presName="spaceRect" presStyleCnt="0"/>
      <dgm:spPr/>
    </dgm:pt>
    <dgm:pt modelId="{F2EA86B5-8AF6-40E0-BDDB-512587036C8B}" type="pres">
      <dgm:prSet presAssocID="{76D56F19-2708-49DB-8F92-D8AC45F23A9A}" presName="parTx" presStyleLbl="revTx" presStyleIdx="3" presStyleCnt="4">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9DACE70A-4FEB-433A-900C-46A1377C5716}" type="presOf" srcId="{AAC263CB-8256-4B03-92FE-1622698FB3E9}" destId="{30E9CA6C-A0F7-4BE8-9B77-EE5C9EF005B7}" srcOrd="0" destOrd="0" presId="urn:microsoft.com/office/officeart/2018/2/layout/IconVerticalSolidList"/>
    <dgm:cxn modelId="{32E90211-17E0-4DDF-9274-DD3E46D811B8}" srcId="{D4503D04-C97E-4622-AE07-D0307CB3B4CA}" destId="{76D56F19-2708-49DB-8F92-D8AC45F23A9A}" srcOrd="3" destOrd="0" parTransId="{9D5610C2-0A12-494A-AC46-8DD17C08B09F}" sibTransId="{EC8965A1-F755-4945-8AAC-DCF1F68F011E}"/>
    <dgm:cxn modelId="{AFE0042D-F8CA-4F9C-B780-65750DC87CEC}" type="presOf" srcId="{76D56F19-2708-49DB-8F92-D8AC45F23A9A}" destId="{F2EA86B5-8AF6-40E0-BDDB-512587036C8B}" srcOrd="0" destOrd="0" presId="urn:microsoft.com/office/officeart/2018/2/layout/IconVerticalSolidList"/>
    <dgm:cxn modelId="{0F866C41-EB5F-47BD-A2CD-A58671F15B67}" srcId="{D4503D04-C97E-4622-AE07-D0307CB3B4CA}" destId="{4E8D2E69-0173-4BD3-B96A-7A9C5DD12B47}" srcOrd="1" destOrd="0" parTransId="{B954BF22-E3B3-4A1C-802E-590228BE2D9C}" sibTransId="{FEF1E80E-8A9E-4B0A-817C-2A4CFDCF3FB2}"/>
    <dgm:cxn modelId="{F236B04A-0845-45D6-B99A-98DBB252074F}" type="presOf" srcId="{4E8D2E69-0173-4BD3-B96A-7A9C5DD12B47}" destId="{4258831D-960B-4D2D-A65E-513B92084C01}"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F248DBAE-9D9B-462B-998C-1322E596929F}" type="presOf" srcId="{93A6A030-ABAB-4EFA-B539-0FDB3E07C1EF}" destId="{ECA97BE5-E798-4AEE-9404-4E43192F5136}" srcOrd="0" destOrd="0" presId="urn:microsoft.com/office/officeart/2018/2/layout/IconVerticalSolidList"/>
    <dgm:cxn modelId="{4B40C8DC-6B57-4F5B-8440-7241C649700B}" srcId="{D4503D04-C97E-4622-AE07-D0307CB3B4CA}" destId="{93A6A030-ABAB-4EFA-B539-0FDB3E07C1EF}" srcOrd="2" destOrd="0" parTransId="{3D674B97-6DC6-4A12-85BA-0976D3064237}" sibTransId="{BFE0749E-E343-4A6F-BD09-2810EE6B4BD7}"/>
    <dgm:cxn modelId="{8CA5002F-95FA-436B-966F-7B8BA099F8C0}" type="presParOf" srcId="{62F8266B-222B-4ACF-8613-2C8D6376E5BD}" destId="{34FD8F56-D6B7-417A-923A-010E4B5FF0CD}" srcOrd="0" destOrd="0" presId="urn:microsoft.com/office/officeart/2018/2/layout/IconVerticalSolidList"/>
    <dgm:cxn modelId="{3E84FCFB-F2E6-496C-9124-8BCCBAF7581E}" type="presParOf" srcId="{34FD8F56-D6B7-417A-923A-010E4B5FF0CD}" destId="{08450877-B8C0-4FE2-B6DB-B88F20C8574C}" srcOrd="0" destOrd="0" presId="urn:microsoft.com/office/officeart/2018/2/layout/IconVerticalSolidList"/>
    <dgm:cxn modelId="{5AAB9D67-2058-4B02-ACAE-9010504CFA8D}" type="presParOf" srcId="{34FD8F56-D6B7-417A-923A-010E4B5FF0CD}" destId="{BB7E5F84-64F2-4718-BACC-301BBCDC9D3A}" srcOrd="1" destOrd="0" presId="urn:microsoft.com/office/officeart/2018/2/layout/IconVerticalSolidList"/>
    <dgm:cxn modelId="{60640685-0CF7-48C8-A8EF-553779FD445D}" type="presParOf" srcId="{34FD8F56-D6B7-417A-923A-010E4B5FF0CD}" destId="{D7E1920B-5F09-4283-BAA8-B0012E66F14A}" srcOrd="2" destOrd="0" presId="urn:microsoft.com/office/officeart/2018/2/layout/IconVerticalSolidList"/>
    <dgm:cxn modelId="{6FE12CDB-D070-4C97-8AE1-997533C4A8AB}" type="presParOf" srcId="{34FD8F56-D6B7-417A-923A-010E4B5FF0CD}" destId="{30E9CA6C-A0F7-4BE8-9B77-EE5C9EF005B7}" srcOrd="3" destOrd="0" presId="urn:microsoft.com/office/officeart/2018/2/layout/IconVerticalSolidList"/>
    <dgm:cxn modelId="{89F45104-A3AE-4AA5-8376-E3E54E87635B}" type="presParOf" srcId="{62F8266B-222B-4ACF-8613-2C8D6376E5BD}" destId="{75497209-36D8-474C-9F50-43B26DAE367B}" srcOrd="1" destOrd="0" presId="urn:microsoft.com/office/officeart/2018/2/layout/IconVerticalSolidList"/>
    <dgm:cxn modelId="{F53E1E41-AFBD-4F42-B954-620893A507D2}" type="presParOf" srcId="{62F8266B-222B-4ACF-8613-2C8D6376E5BD}" destId="{FB1D870E-AB7C-40E3-AA7F-3EC612E6F71C}" srcOrd="2" destOrd="0" presId="urn:microsoft.com/office/officeart/2018/2/layout/IconVerticalSolidList"/>
    <dgm:cxn modelId="{ECA76847-5AC0-4769-B961-BD6FBFA2D2F3}" type="presParOf" srcId="{FB1D870E-AB7C-40E3-AA7F-3EC612E6F71C}" destId="{B9A40EDB-694E-464C-8356-AEE8787842F2}" srcOrd="0" destOrd="0" presId="urn:microsoft.com/office/officeart/2018/2/layout/IconVerticalSolidList"/>
    <dgm:cxn modelId="{E9875D05-A2CA-4949-A0EC-E659F0F81F59}" type="presParOf" srcId="{FB1D870E-AB7C-40E3-AA7F-3EC612E6F71C}" destId="{8B8D9FA1-74BB-4EA5-B65F-49B870DCE4EB}" srcOrd="1" destOrd="0" presId="urn:microsoft.com/office/officeart/2018/2/layout/IconVerticalSolidList"/>
    <dgm:cxn modelId="{F5076418-1870-49C0-A665-417CB498B6D1}" type="presParOf" srcId="{FB1D870E-AB7C-40E3-AA7F-3EC612E6F71C}" destId="{FE35795C-E288-448C-BF98-006011EF35C1}" srcOrd="2" destOrd="0" presId="urn:microsoft.com/office/officeart/2018/2/layout/IconVerticalSolidList"/>
    <dgm:cxn modelId="{8B6CAA02-B9CA-4F7C-A2C4-A376BC49C448}" type="presParOf" srcId="{FB1D870E-AB7C-40E3-AA7F-3EC612E6F71C}" destId="{4258831D-960B-4D2D-A65E-513B92084C01}" srcOrd="3" destOrd="0" presId="urn:microsoft.com/office/officeart/2018/2/layout/IconVerticalSolidList"/>
    <dgm:cxn modelId="{E0C19E8F-4424-498D-BF7E-0A0F0C17D704}" type="presParOf" srcId="{62F8266B-222B-4ACF-8613-2C8D6376E5BD}" destId="{4849AED6-7C24-47EC-B39A-6EC2169AAAEC}" srcOrd="3" destOrd="0" presId="urn:microsoft.com/office/officeart/2018/2/layout/IconVerticalSolidList"/>
    <dgm:cxn modelId="{ACAF17C3-08FB-4404-A101-25BA91958FE3}" type="presParOf" srcId="{62F8266B-222B-4ACF-8613-2C8D6376E5BD}" destId="{344EF6F7-386A-468B-9D66-8046D158DFC8}" srcOrd="4" destOrd="0" presId="urn:microsoft.com/office/officeart/2018/2/layout/IconVerticalSolidList"/>
    <dgm:cxn modelId="{AE175CB6-3E51-4A45-BD69-A7AF096E3CD2}" type="presParOf" srcId="{344EF6F7-386A-468B-9D66-8046D158DFC8}" destId="{9DD6C5DE-B838-492F-B4A8-49E4DE8C5CF5}" srcOrd="0" destOrd="0" presId="urn:microsoft.com/office/officeart/2018/2/layout/IconVerticalSolidList"/>
    <dgm:cxn modelId="{C47334AD-33FF-468C-A41A-E7D0A23484A4}" type="presParOf" srcId="{344EF6F7-386A-468B-9D66-8046D158DFC8}" destId="{3CD2D8A7-CAF8-4A2F-A324-BDF8CFA66908}" srcOrd="1" destOrd="0" presId="urn:microsoft.com/office/officeart/2018/2/layout/IconVerticalSolidList"/>
    <dgm:cxn modelId="{37DF411B-B4A0-44B4-B176-F8958F165CB2}" type="presParOf" srcId="{344EF6F7-386A-468B-9D66-8046D158DFC8}" destId="{343D945D-C209-4E7A-8D9B-BCF7127718D8}" srcOrd="2" destOrd="0" presId="urn:microsoft.com/office/officeart/2018/2/layout/IconVerticalSolidList"/>
    <dgm:cxn modelId="{43DACBA9-774B-4E88-8510-9265E34E50FA}" type="presParOf" srcId="{344EF6F7-386A-468B-9D66-8046D158DFC8}" destId="{ECA97BE5-E798-4AEE-9404-4E43192F5136}" srcOrd="3" destOrd="0" presId="urn:microsoft.com/office/officeart/2018/2/layout/IconVerticalSolidList"/>
    <dgm:cxn modelId="{0C339883-B66B-4487-B66D-1AA832FF598B}" type="presParOf" srcId="{62F8266B-222B-4ACF-8613-2C8D6376E5BD}" destId="{C890CB11-26D0-4233-A3B2-FE616B33A810}" srcOrd="5" destOrd="0" presId="urn:microsoft.com/office/officeart/2018/2/layout/IconVerticalSolidList"/>
    <dgm:cxn modelId="{0616937D-6FCD-4AA3-A503-BCBE4DCE75B1}" type="presParOf" srcId="{62F8266B-222B-4ACF-8613-2C8D6376E5BD}" destId="{25E7A08B-6A02-49D1-8C9D-FCE9C92A1AC5}" srcOrd="6" destOrd="0" presId="urn:microsoft.com/office/officeart/2018/2/layout/IconVerticalSolidList"/>
    <dgm:cxn modelId="{B186621D-A046-462B-BB0C-6236267E563B}" type="presParOf" srcId="{25E7A08B-6A02-49D1-8C9D-FCE9C92A1AC5}" destId="{984F7435-4B4C-47D4-B03E-CC8917BDBDBB}" srcOrd="0" destOrd="0" presId="urn:microsoft.com/office/officeart/2018/2/layout/IconVerticalSolidList"/>
    <dgm:cxn modelId="{F52693A5-0CDF-426A-86AB-E12EC26F0A8F}" type="presParOf" srcId="{25E7A08B-6A02-49D1-8C9D-FCE9C92A1AC5}" destId="{D3271400-E9D7-4481-8E98-7952ACC542C2}" srcOrd="1" destOrd="0" presId="urn:microsoft.com/office/officeart/2018/2/layout/IconVerticalSolidList"/>
    <dgm:cxn modelId="{A0E86A54-FEE6-445C-A5D8-E1BEB46BF402}" type="presParOf" srcId="{25E7A08B-6A02-49D1-8C9D-FCE9C92A1AC5}" destId="{3EB25EBA-A880-4DC7-908E-0568144BFBD1}" srcOrd="2" destOrd="0" presId="urn:microsoft.com/office/officeart/2018/2/layout/IconVerticalSolidList"/>
    <dgm:cxn modelId="{249C530D-BDAF-40DC-B153-C1C13BE8F861}" type="presParOf" srcId="{25E7A08B-6A02-49D1-8C9D-FCE9C92A1AC5}" destId="{F2EA86B5-8AF6-40E0-BDDB-512587036C8B}"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B91A50-C686-4934-BF7B-05A6134A6AB8}" type="doc">
      <dgm:prSet loTypeId="urn:microsoft.com/office/officeart/2005/8/layout/equation2" loCatId="relationship" qsTypeId="urn:microsoft.com/office/officeart/2005/8/quickstyle/3d1" qsCatId="3D" csTypeId="urn:microsoft.com/office/officeart/2005/8/colors/iconchunking_colorful2" csCatId="other" phldr="1"/>
      <dgm:spPr/>
      <dgm:t>
        <a:bodyPr/>
        <a:lstStyle/>
        <a:p>
          <a:endParaRPr lang="en-US"/>
        </a:p>
      </dgm:t>
    </dgm:pt>
    <dgm:pt modelId="{0C130901-E9D4-4EAF-B424-4F88CE27500B}">
      <dgm:prSet phldrT="[Text]"/>
      <dgm:spPr/>
      <dgm:t>
        <a:bodyPr/>
        <a:lstStyle/>
        <a:p>
          <a:r>
            <a:rPr lang="en-US" dirty="0">
              <a:latin typeface="Tw Cen MT" panose="020B0602020104020603"/>
            </a:rPr>
            <a:t>Frequency</a:t>
          </a:r>
          <a:endParaRPr lang="en-US" dirty="0"/>
        </a:p>
      </dgm:t>
    </dgm:pt>
    <dgm:pt modelId="{593FFE93-A6C0-4E50-9AE4-94E9836CCF10}" type="parTrans" cxnId="{83E578BD-C52D-4669-9624-AAD6B200213D}">
      <dgm:prSet/>
      <dgm:spPr/>
      <dgm:t>
        <a:bodyPr/>
        <a:lstStyle/>
        <a:p>
          <a:endParaRPr lang="en-US"/>
        </a:p>
      </dgm:t>
    </dgm:pt>
    <dgm:pt modelId="{1B4F2771-3339-49BF-913A-037BBE81F3E9}" type="sibTrans" cxnId="{83E578BD-C52D-4669-9624-AAD6B200213D}">
      <dgm:prSet/>
      <dgm:spPr/>
      <dgm:t>
        <a:bodyPr/>
        <a:lstStyle/>
        <a:p>
          <a:endParaRPr lang="en-US" dirty="0"/>
        </a:p>
      </dgm:t>
    </dgm:pt>
    <dgm:pt modelId="{1E4A4BA3-DA3A-4B8A-9915-6411C96BC20F}">
      <dgm:prSet phldrT="[Text]"/>
      <dgm:spPr/>
      <dgm:t>
        <a:bodyPr/>
        <a:lstStyle/>
        <a:p>
          <a:r>
            <a:rPr lang="en-US" dirty="0">
              <a:latin typeface="Tw Cen MT" panose="020B0602020104020603"/>
            </a:rPr>
            <a:t>Impedence</a:t>
          </a:r>
          <a:endParaRPr lang="en-US" dirty="0"/>
        </a:p>
      </dgm:t>
    </dgm:pt>
    <dgm:pt modelId="{1B746E25-5CCE-4074-A4CF-0F2F9BF704A8}" type="parTrans" cxnId="{CABD8092-2CAF-49E0-B89F-52170B045D76}">
      <dgm:prSet/>
      <dgm:spPr/>
      <dgm:t>
        <a:bodyPr/>
        <a:lstStyle/>
        <a:p>
          <a:endParaRPr lang="en-US"/>
        </a:p>
      </dgm:t>
    </dgm:pt>
    <dgm:pt modelId="{959D1F61-9C7C-49C0-A6E2-88726C7C8326}" type="sibTrans" cxnId="{CABD8092-2CAF-49E0-B89F-52170B045D76}">
      <dgm:prSet/>
      <dgm:spPr/>
      <dgm:t>
        <a:bodyPr/>
        <a:lstStyle/>
        <a:p>
          <a:endParaRPr lang="en-US" dirty="0"/>
        </a:p>
      </dgm:t>
    </dgm:pt>
    <dgm:pt modelId="{043B841A-F98C-4C81-AB84-52109901E342}">
      <dgm:prSet phldrT="[Text]"/>
      <dgm:spPr/>
      <dgm:t>
        <a:bodyPr/>
        <a:lstStyle/>
        <a:p>
          <a:pPr rtl="0"/>
          <a:r>
            <a:rPr lang="en-US" dirty="0">
              <a:latin typeface="Tw Cen MT" panose="020B0602020104020603"/>
            </a:rPr>
            <a:t>Oscillations</a:t>
          </a:r>
          <a:endParaRPr lang="en-US" dirty="0"/>
        </a:p>
      </dgm:t>
    </dgm:pt>
    <dgm:pt modelId="{884CBC1F-71DD-48DD-9AF2-52AF262DEBBD}" type="parTrans" cxnId="{405D2B96-501D-415F-B240-24D9D7CFE4D3}">
      <dgm:prSet/>
      <dgm:spPr/>
      <dgm:t>
        <a:bodyPr/>
        <a:lstStyle/>
        <a:p>
          <a:endParaRPr lang="en-US"/>
        </a:p>
      </dgm:t>
    </dgm:pt>
    <dgm:pt modelId="{CAFE7C63-AB58-4477-983E-8167878024D9}" type="sibTrans" cxnId="{405D2B96-501D-415F-B240-24D9D7CFE4D3}">
      <dgm:prSet/>
      <dgm:spPr/>
      <dgm:t>
        <a:bodyPr/>
        <a:lstStyle/>
        <a:p>
          <a:endParaRPr lang="en-US"/>
        </a:p>
      </dgm:t>
    </dgm:pt>
    <dgm:pt modelId="{B49368FA-77A6-4E32-A6C0-219688BA4BA8}" type="pres">
      <dgm:prSet presAssocID="{FEB91A50-C686-4934-BF7B-05A6134A6AB8}" presName="Name0" presStyleCnt="0">
        <dgm:presLayoutVars>
          <dgm:dir/>
          <dgm:resizeHandles val="exact"/>
        </dgm:presLayoutVars>
      </dgm:prSet>
      <dgm:spPr/>
    </dgm:pt>
    <dgm:pt modelId="{F338DD27-DDEE-4499-B3DC-4D88CAAE87B5}" type="pres">
      <dgm:prSet presAssocID="{FEB91A50-C686-4934-BF7B-05A6134A6AB8}" presName="vNodes" presStyleCnt="0"/>
      <dgm:spPr/>
    </dgm:pt>
    <dgm:pt modelId="{90A41EF0-5470-4B99-97D1-2B3D6204265C}" type="pres">
      <dgm:prSet presAssocID="{0C130901-E9D4-4EAF-B424-4F88CE27500B}" presName="node" presStyleLbl="node1" presStyleIdx="0" presStyleCnt="3">
        <dgm:presLayoutVars>
          <dgm:bulletEnabled val="1"/>
        </dgm:presLayoutVars>
      </dgm:prSet>
      <dgm:spPr/>
    </dgm:pt>
    <dgm:pt modelId="{6D2EE961-12C4-4842-97DC-74DD5EFABB25}" type="pres">
      <dgm:prSet presAssocID="{1B4F2771-3339-49BF-913A-037BBE81F3E9}" presName="spacerT" presStyleCnt="0"/>
      <dgm:spPr/>
    </dgm:pt>
    <dgm:pt modelId="{96C4759D-1150-4AF2-ACC8-0673A6E17052}" type="pres">
      <dgm:prSet presAssocID="{1B4F2771-3339-49BF-913A-037BBE81F3E9}" presName="sibTrans" presStyleLbl="sibTrans2D1" presStyleIdx="0" presStyleCnt="2"/>
      <dgm:spPr/>
    </dgm:pt>
    <dgm:pt modelId="{7F368ACB-451A-4DB3-94AB-324DC7D0203D}" type="pres">
      <dgm:prSet presAssocID="{1B4F2771-3339-49BF-913A-037BBE81F3E9}" presName="spacerB" presStyleCnt="0"/>
      <dgm:spPr/>
    </dgm:pt>
    <dgm:pt modelId="{FA1F2C24-078F-436D-AB98-A948A9BA885E}" type="pres">
      <dgm:prSet presAssocID="{1E4A4BA3-DA3A-4B8A-9915-6411C96BC20F}" presName="node" presStyleLbl="node1" presStyleIdx="1" presStyleCnt="3">
        <dgm:presLayoutVars>
          <dgm:bulletEnabled val="1"/>
        </dgm:presLayoutVars>
      </dgm:prSet>
      <dgm:spPr/>
    </dgm:pt>
    <dgm:pt modelId="{9099C925-C7DB-4A61-B291-CB438C0A7F0D}" type="pres">
      <dgm:prSet presAssocID="{FEB91A50-C686-4934-BF7B-05A6134A6AB8}" presName="sibTransLast" presStyleLbl="sibTrans2D1" presStyleIdx="1" presStyleCnt="2"/>
      <dgm:spPr/>
    </dgm:pt>
    <dgm:pt modelId="{B23ED902-1DB9-402A-ABCF-893F98924155}" type="pres">
      <dgm:prSet presAssocID="{FEB91A50-C686-4934-BF7B-05A6134A6AB8}" presName="connectorText" presStyleLbl="sibTrans2D1" presStyleIdx="1" presStyleCnt="2"/>
      <dgm:spPr/>
    </dgm:pt>
    <dgm:pt modelId="{CE32A684-AD51-4BA5-A6FB-097E50C4D2D0}" type="pres">
      <dgm:prSet presAssocID="{FEB91A50-C686-4934-BF7B-05A6134A6AB8}" presName="lastNode" presStyleLbl="node1" presStyleIdx="2" presStyleCnt="3">
        <dgm:presLayoutVars>
          <dgm:bulletEnabled val="1"/>
        </dgm:presLayoutVars>
      </dgm:prSet>
      <dgm:spPr/>
    </dgm:pt>
  </dgm:ptLst>
  <dgm:cxnLst>
    <dgm:cxn modelId="{660F5409-F479-4E48-AAE1-4C51258DB762}" type="presOf" srcId="{043B841A-F98C-4C81-AB84-52109901E342}" destId="{CE32A684-AD51-4BA5-A6FB-097E50C4D2D0}" srcOrd="0" destOrd="0" presId="urn:microsoft.com/office/officeart/2005/8/layout/equation2"/>
    <dgm:cxn modelId="{B59F9914-7CE5-4E85-99D5-C6BFAFBD5845}" type="presOf" srcId="{FEB91A50-C686-4934-BF7B-05A6134A6AB8}" destId="{B49368FA-77A6-4E32-A6C0-219688BA4BA8}" srcOrd="0" destOrd="0" presId="urn:microsoft.com/office/officeart/2005/8/layout/equation2"/>
    <dgm:cxn modelId="{90591546-CF3F-46B6-AA54-5B9B869F6F2E}" type="presOf" srcId="{1B4F2771-3339-49BF-913A-037BBE81F3E9}" destId="{96C4759D-1150-4AF2-ACC8-0673A6E17052}" srcOrd="0" destOrd="0" presId="urn:microsoft.com/office/officeart/2005/8/layout/equation2"/>
    <dgm:cxn modelId="{DFC2E890-FB2C-41D9-9790-558CA20AC42A}" type="presOf" srcId="{959D1F61-9C7C-49C0-A6E2-88726C7C8326}" destId="{B23ED902-1DB9-402A-ABCF-893F98924155}" srcOrd="1" destOrd="0" presId="urn:microsoft.com/office/officeart/2005/8/layout/equation2"/>
    <dgm:cxn modelId="{CABD8092-2CAF-49E0-B89F-52170B045D76}" srcId="{FEB91A50-C686-4934-BF7B-05A6134A6AB8}" destId="{1E4A4BA3-DA3A-4B8A-9915-6411C96BC20F}" srcOrd="1" destOrd="0" parTransId="{1B746E25-5CCE-4074-A4CF-0F2F9BF704A8}" sibTransId="{959D1F61-9C7C-49C0-A6E2-88726C7C8326}"/>
    <dgm:cxn modelId="{405D2B96-501D-415F-B240-24D9D7CFE4D3}" srcId="{FEB91A50-C686-4934-BF7B-05A6134A6AB8}" destId="{043B841A-F98C-4C81-AB84-52109901E342}" srcOrd="2" destOrd="0" parTransId="{884CBC1F-71DD-48DD-9AF2-52AF262DEBBD}" sibTransId="{CAFE7C63-AB58-4477-983E-8167878024D9}"/>
    <dgm:cxn modelId="{DCB8A9A6-5535-4635-A6AE-3494E29D9C85}" type="presOf" srcId="{959D1F61-9C7C-49C0-A6E2-88726C7C8326}" destId="{9099C925-C7DB-4A61-B291-CB438C0A7F0D}" srcOrd="0" destOrd="0" presId="urn:microsoft.com/office/officeart/2005/8/layout/equation2"/>
    <dgm:cxn modelId="{83E578BD-C52D-4669-9624-AAD6B200213D}" srcId="{FEB91A50-C686-4934-BF7B-05A6134A6AB8}" destId="{0C130901-E9D4-4EAF-B424-4F88CE27500B}" srcOrd="0" destOrd="0" parTransId="{593FFE93-A6C0-4E50-9AE4-94E9836CCF10}" sibTransId="{1B4F2771-3339-49BF-913A-037BBE81F3E9}"/>
    <dgm:cxn modelId="{1F6D7DC9-1388-44C2-B573-DADDEF69F98E}" type="presOf" srcId="{0C130901-E9D4-4EAF-B424-4F88CE27500B}" destId="{90A41EF0-5470-4B99-97D1-2B3D6204265C}" srcOrd="0" destOrd="0" presId="urn:microsoft.com/office/officeart/2005/8/layout/equation2"/>
    <dgm:cxn modelId="{618E4EDF-177B-49EF-A786-8BF16D154B35}" type="presOf" srcId="{1E4A4BA3-DA3A-4B8A-9915-6411C96BC20F}" destId="{FA1F2C24-078F-436D-AB98-A948A9BA885E}" srcOrd="0" destOrd="0" presId="urn:microsoft.com/office/officeart/2005/8/layout/equation2"/>
    <dgm:cxn modelId="{C2B9E47F-6CAD-4670-AC2A-1BC1D5F5ACBA}" type="presParOf" srcId="{B49368FA-77A6-4E32-A6C0-219688BA4BA8}" destId="{F338DD27-DDEE-4499-B3DC-4D88CAAE87B5}" srcOrd="0" destOrd="0" presId="urn:microsoft.com/office/officeart/2005/8/layout/equation2"/>
    <dgm:cxn modelId="{2A7C1A37-332A-4057-9B0B-FCC81310CC31}" type="presParOf" srcId="{F338DD27-DDEE-4499-B3DC-4D88CAAE87B5}" destId="{90A41EF0-5470-4B99-97D1-2B3D6204265C}" srcOrd="0" destOrd="0" presId="urn:microsoft.com/office/officeart/2005/8/layout/equation2"/>
    <dgm:cxn modelId="{AF7E0C2B-DE29-4FBA-8BED-87D94BD1B856}" type="presParOf" srcId="{F338DD27-DDEE-4499-B3DC-4D88CAAE87B5}" destId="{6D2EE961-12C4-4842-97DC-74DD5EFABB25}" srcOrd="1" destOrd="0" presId="urn:microsoft.com/office/officeart/2005/8/layout/equation2"/>
    <dgm:cxn modelId="{426D789A-EDCE-4DD9-86A0-B0BD82C30817}" type="presParOf" srcId="{F338DD27-DDEE-4499-B3DC-4D88CAAE87B5}" destId="{96C4759D-1150-4AF2-ACC8-0673A6E17052}" srcOrd="2" destOrd="0" presId="urn:microsoft.com/office/officeart/2005/8/layout/equation2"/>
    <dgm:cxn modelId="{9E7CC358-03EE-4C18-868B-3B255CB09769}" type="presParOf" srcId="{F338DD27-DDEE-4499-B3DC-4D88CAAE87B5}" destId="{7F368ACB-451A-4DB3-94AB-324DC7D0203D}" srcOrd="3" destOrd="0" presId="urn:microsoft.com/office/officeart/2005/8/layout/equation2"/>
    <dgm:cxn modelId="{56656313-07A8-4183-B30D-5A73DFDEFC3D}" type="presParOf" srcId="{F338DD27-DDEE-4499-B3DC-4D88CAAE87B5}" destId="{FA1F2C24-078F-436D-AB98-A948A9BA885E}" srcOrd="4" destOrd="0" presId="urn:microsoft.com/office/officeart/2005/8/layout/equation2"/>
    <dgm:cxn modelId="{0623BF6B-E817-4BC8-B05B-EE9753308F5B}" type="presParOf" srcId="{B49368FA-77A6-4E32-A6C0-219688BA4BA8}" destId="{9099C925-C7DB-4A61-B291-CB438C0A7F0D}" srcOrd="1" destOrd="0" presId="urn:microsoft.com/office/officeart/2005/8/layout/equation2"/>
    <dgm:cxn modelId="{89CB2CA0-56B4-4EDB-B4A7-CF2803B3C66B}" type="presParOf" srcId="{9099C925-C7DB-4A61-B291-CB438C0A7F0D}" destId="{B23ED902-1DB9-402A-ABCF-893F98924155}" srcOrd="0" destOrd="0" presId="urn:microsoft.com/office/officeart/2005/8/layout/equation2"/>
    <dgm:cxn modelId="{57095DD8-15D3-432C-BAA5-A1AB3A63281B}" type="presParOf" srcId="{B49368FA-77A6-4E32-A6C0-219688BA4BA8}" destId="{CE32A684-AD51-4BA5-A6FB-097E50C4D2D0}" srcOrd="2"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0" y="1469"/>
          <a:ext cx="3084892" cy="74500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225364" y="169096"/>
          <a:ext cx="409752" cy="4097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860480" y="1469"/>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33450" rtl="0">
            <a:lnSpc>
              <a:spcPct val="100000"/>
            </a:lnSpc>
            <a:spcBef>
              <a:spcPct val="0"/>
            </a:spcBef>
            <a:spcAft>
              <a:spcPct val="35000"/>
            </a:spcAft>
            <a:buNone/>
          </a:pPr>
          <a:r>
            <a:rPr lang="en-US" sz="2100" kern="1200" dirty="0">
              <a:latin typeface="Tw Cen MT" panose="020B0602020104020603"/>
            </a:rPr>
            <a:t>High Pass Filter</a:t>
          </a:r>
          <a:endParaRPr lang="en-US" sz="2100" kern="1200" dirty="0"/>
        </a:p>
      </dsp:txBody>
      <dsp:txXfrm>
        <a:off x="860480" y="1469"/>
        <a:ext cx="2224411" cy="745005"/>
      </dsp:txXfrm>
    </dsp:sp>
    <dsp:sp modelId="{B9A40EDB-694E-464C-8356-AEE8787842F2}">
      <dsp:nvSpPr>
        <dsp:cNvPr id="0" name=""/>
        <dsp:cNvSpPr/>
      </dsp:nvSpPr>
      <dsp:spPr>
        <a:xfrm>
          <a:off x="0" y="932726"/>
          <a:ext cx="3084892" cy="745005"/>
        </a:xfrm>
        <a:prstGeom prst="roundRect">
          <a:avLst>
            <a:gd name="adj" fmla="val 10000"/>
          </a:avLst>
        </a:prstGeom>
        <a:solidFill>
          <a:schemeClr val="accent5">
            <a:hueOff val="1420348"/>
            <a:satOff val="-9402"/>
            <a:lumOff val="-1634"/>
            <a:alphaOff val="0"/>
          </a:schemeClr>
        </a:solidFill>
        <a:ln>
          <a:noFill/>
        </a:ln>
        <a:effectLst/>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225364" y="1100352"/>
          <a:ext cx="409752" cy="4097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860480" y="932726"/>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33450" rtl="0">
            <a:lnSpc>
              <a:spcPct val="100000"/>
            </a:lnSpc>
            <a:spcBef>
              <a:spcPct val="0"/>
            </a:spcBef>
            <a:spcAft>
              <a:spcPct val="35000"/>
            </a:spcAft>
            <a:buNone/>
          </a:pPr>
          <a:r>
            <a:rPr lang="en-US" sz="2100" kern="1200" dirty="0">
              <a:latin typeface="Tw Cen MT" panose="020B0602020104020603"/>
            </a:rPr>
            <a:t>Wave-Shaping</a:t>
          </a:r>
          <a:endParaRPr lang="en-US" sz="2100" kern="1200" dirty="0"/>
        </a:p>
      </dsp:txBody>
      <dsp:txXfrm>
        <a:off x="860480" y="932726"/>
        <a:ext cx="2224411" cy="745005"/>
      </dsp:txXfrm>
    </dsp:sp>
    <dsp:sp modelId="{9DD6C5DE-B838-492F-B4A8-49E4DE8C5CF5}">
      <dsp:nvSpPr>
        <dsp:cNvPr id="0" name=""/>
        <dsp:cNvSpPr/>
      </dsp:nvSpPr>
      <dsp:spPr>
        <a:xfrm>
          <a:off x="0" y="1863982"/>
          <a:ext cx="3084892" cy="745005"/>
        </a:xfrm>
        <a:prstGeom prst="roundRect">
          <a:avLst>
            <a:gd name="adj" fmla="val 10000"/>
          </a:avLst>
        </a:prstGeom>
        <a:solidFill>
          <a:schemeClr val="accent5">
            <a:hueOff val="2840696"/>
            <a:satOff val="-18805"/>
            <a:lumOff val="-3268"/>
            <a:alphaOff val="0"/>
          </a:schemeClr>
        </a:solidFill>
        <a:ln>
          <a:noFill/>
        </a:ln>
        <a:effectLst/>
      </dsp:spPr>
      <dsp:style>
        <a:lnRef idx="0">
          <a:scrgbClr r="0" g="0" b="0"/>
        </a:lnRef>
        <a:fillRef idx="1">
          <a:scrgbClr r="0" g="0" b="0"/>
        </a:fillRef>
        <a:effectRef idx="0">
          <a:scrgbClr r="0" g="0" b="0"/>
        </a:effectRef>
        <a:fontRef idx="minor"/>
      </dsp:style>
    </dsp:sp>
    <dsp:sp modelId="{3CD2D8A7-CAF8-4A2F-A324-BDF8CFA66908}">
      <dsp:nvSpPr>
        <dsp:cNvPr id="0" name=""/>
        <dsp:cNvSpPr/>
      </dsp:nvSpPr>
      <dsp:spPr>
        <a:xfrm>
          <a:off x="225364" y="2031608"/>
          <a:ext cx="409752" cy="4097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A97BE5-E798-4AEE-9404-4E43192F5136}">
      <dsp:nvSpPr>
        <dsp:cNvPr id="0" name=""/>
        <dsp:cNvSpPr/>
      </dsp:nvSpPr>
      <dsp:spPr>
        <a:xfrm>
          <a:off x="860480" y="1863982"/>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33450" rtl="0">
            <a:lnSpc>
              <a:spcPct val="100000"/>
            </a:lnSpc>
            <a:spcBef>
              <a:spcPct val="0"/>
            </a:spcBef>
            <a:spcAft>
              <a:spcPct val="35000"/>
            </a:spcAft>
            <a:buNone/>
          </a:pPr>
          <a:r>
            <a:rPr lang="en-US" sz="2100" kern="1200" dirty="0">
              <a:latin typeface="Tw Cen MT" panose="020B0602020104020603"/>
            </a:rPr>
            <a:t>Analogue PID Controlers</a:t>
          </a:r>
          <a:endParaRPr lang="en-US" sz="2100" kern="1200" dirty="0"/>
        </a:p>
      </dsp:txBody>
      <dsp:txXfrm>
        <a:off x="860480" y="1863982"/>
        <a:ext cx="2224411" cy="745005"/>
      </dsp:txXfrm>
    </dsp:sp>
    <dsp:sp modelId="{984F7435-4B4C-47D4-B03E-CC8917BDBDBB}">
      <dsp:nvSpPr>
        <dsp:cNvPr id="0" name=""/>
        <dsp:cNvSpPr/>
      </dsp:nvSpPr>
      <dsp:spPr>
        <a:xfrm>
          <a:off x="0" y="2795238"/>
          <a:ext cx="3084892" cy="745005"/>
        </a:xfrm>
        <a:prstGeom prst="roundRect">
          <a:avLst>
            <a:gd name="adj" fmla="val 10000"/>
          </a:avLst>
        </a:prstGeom>
        <a:solidFill>
          <a:schemeClr val="accent5">
            <a:hueOff val="4261045"/>
            <a:satOff val="-28207"/>
            <a:lumOff val="-4902"/>
            <a:alphaOff val="0"/>
          </a:schemeClr>
        </a:solidFill>
        <a:ln>
          <a:noFill/>
        </a:ln>
        <a:effectLst/>
      </dsp:spPr>
      <dsp:style>
        <a:lnRef idx="0">
          <a:scrgbClr r="0" g="0" b="0"/>
        </a:lnRef>
        <a:fillRef idx="1">
          <a:scrgbClr r="0" g="0" b="0"/>
        </a:fillRef>
        <a:effectRef idx="0">
          <a:scrgbClr r="0" g="0" b="0"/>
        </a:effectRef>
        <a:fontRef idx="minor"/>
      </dsp:style>
    </dsp:sp>
    <dsp:sp modelId="{D3271400-E9D7-4481-8E98-7952ACC542C2}">
      <dsp:nvSpPr>
        <dsp:cNvPr id="0" name=""/>
        <dsp:cNvSpPr/>
      </dsp:nvSpPr>
      <dsp:spPr>
        <a:xfrm>
          <a:off x="225364" y="2962865"/>
          <a:ext cx="409752" cy="4097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EA86B5-8AF6-40E0-BDDB-512587036C8B}">
      <dsp:nvSpPr>
        <dsp:cNvPr id="0" name=""/>
        <dsp:cNvSpPr/>
      </dsp:nvSpPr>
      <dsp:spPr>
        <a:xfrm>
          <a:off x="860480" y="2795238"/>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33450" rtl="0">
            <a:lnSpc>
              <a:spcPct val="100000"/>
            </a:lnSpc>
            <a:spcBef>
              <a:spcPct val="0"/>
            </a:spcBef>
            <a:spcAft>
              <a:spcPct val="35000"/>
            </a:spcAft>
            <a:buNone/>
          </a:pPr>
          <a:r>
            <a:rPr lang="en-US" sz="2100" kern="1200" dirty="0">
              <a:latin typeface="Tw Cen MT" panose="020B0602020104020603"/>
            </a:rPr>
            <a:t>Analogue Computers</a:t>
          </a:r>
          <a:endParaRPr lang="en-US" sz="2100" kern="1200" dirty="0"/>
        </a:p>
      </dsp:txBody>
      <dsp:txXfrm>
        <a:off x="860480" y="2795238"/>
        <a:ext cx="2224411" cy="7450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41EF0-5470-4B99-97D1-2B3D6204265C}">
      <dsp:nvSpPr>
        <dsp:cNvPr id="0" name=""/>
        <dsp:cNvSpPr/>
      </dsp:nvSpPr>
      <dsp:spPr>
        <a:xfrm>
          <a:off x="1709849" y="265"/>
          <a:ext cx="1801750" cy="1801750"/>
        </a:xfrm>
        <a:prstGeom prst="ellipse">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w Cen MT" panose="020B0602020104020603"/>
            </a:rPr>
            <a:t>Frequency</a:t>
          </a:r>
          <a:endParaRPr lang="en-US" sz="2200" kern="1200" dirty="0"/>
        </a:p>
      </dsp:txBody>
      <dsp:txXfrm>
        <a:off x="1973709" y="264125"/>
        <a:ext cx="1274030" cy="1274030"/>
      </dsp:txXfrm>
    </dsp:sp>
    <dsp:sp modelId="{96C4759D-1150-4AF2-ACC8-0673A6E17052}">
      <dsp:nvSpPr>
        <dsp:cNvPr id="0" name=""/>
        <dsp:cNvSpPr/>
      </dsp:nvSpPr>
      <dsp:spPr>
        <a:xfrm>
          <a:off x="2088216" y="1948317"/>
          <a:ext cx="1045015" cy="1045015"/>
        </a:xfrm>
        <a:prstGeom prst="mathPlus">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2226733" y="2347931"/>
        <a:ext cx="767981" cy="245787"/>
      </dsp:txXfrm>
    </dsp:sp>
    <dsp:sp modelId="{FA1F2C24-078F-436D-AB98-A948A9BA885E}">
      <dsp:nvSpPr>
        <dsp:cNvPr id="0" name=""/>
        <dsp:cNvSpPr/>
      </dsp:nvSpPr>
      <dsp:spPr>
        <a:xfrm>
          <a:off x="1709849" y="3139635"/>
          <a:ext cx="1801750" cy="1801750"/>
        </a:xfrm>
        <a:prstGeom prst="ellipse">
          <a:avLst/>
        </a:prstGeom>
        <a:gradFill rotWithShape="0">
          <a:gsLst>
            <a:gs pos="0">
              <a:schemeClr val="accent2">
                <a:hueOff val="2394041"/>
                <a:satOff val="-7276"/>
                <a:lumOff val="-98"/>
                <a:alphaOff val="0"/>
                <a:tint val="94000"/>
                <a:satMod val="105000"/>
                <a:lumMod val="102000"/>
              </a:schemeClr>
            </a:gs>
            <a:gs pos="100000">
              <a:schemeClr val="accent2">
                <a:hueOff val="2394041"/>
                <a:satOff val="-7276"/>
                <a:lumOff val="-98"/>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Tw Cen MT" panose="020B0602020104020603"/>
            </a:rPr>
            <a:t>Impedence</a:t>
          </a:r>
          <a:endParaRPr lang="en-US" sz="2200" kern="1200" dirty="0"/>
        </a:p>
      </dsp:txBody>
      <dsp:txXfrm>
        <a:off x="1973709" y="3403495"/>
        <a:ext cx="1274030" cy="1274030"/>
      </dsp:txXfrm>
    </dsp:sp>
    <dsp:sp modelId="{9099C925-C7DB-4A61-B291-CB438C0A7F0D}">
      <dsp:nvSpPr>
        <dsp:cNvPr id="0" name=""/>
        <dsp:cNvSpPr/>
      </dsp:nvSpPr>
      <dsp:spPr>
        <a:xfrm>
          <a:off x="3781862" y="2135699"/>
          <a:ext cx="572956" cy="670251"/>
        </a:xfrm>
        <a:prstGeom prst="rightArrow">
          <a:avLst>
            <a:gd name="adj1" fmla="val 60000"/>
            <a:gd name="adj2" fmla="val 50000"/>
          </a:avLst>
        </a:prstGeom>
        <a:gradFill rotWithShape="0">
          <a:gsLst>
            <a:gs pos="0">
              <a:schemeClr val="accent2">
                <a:hueOff val="4788082"/>
                <a:satOff val="-14551"/>
                <a:lumOff val="-196"/>
                <a:alphaOff val="0"/>
                <a:tint val="94000"/>
                <a:satMod val="105000"/>
                <a:lumMod val="102000"/>
              </a:schemeClr>
            </a:gs>
            <a:gs pos="100000">
              <a:schemeClr val="accent2">
                <a:hueOff val="4788082"/>
                <a:satOff val="-14551"/>
                <a:lumOff val="-196"/>
                <a:alphaOff val="0"/>
                <a:shade val="74000"/>
                <a:satMod val="128000"/>
                <a:lumMod val="100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3781862" y="2269749"/>
        <a:ext cx="401069" cy="402151"/>
      </dsp:txXfrm>
    </dsp:sp>
    <dsp:sp modelId="{CE32A684-AD51-4BA5-A6FB-097E50C4D2D0}">
      <dsp:nvSpPr>
        <dsp:cNvPr id="0" name=""/>
        <dsp:cNvSpPr/>
      </dsp:nvSpPr>
      <dsp:spPr>
        <a:xfrm>
          <a:off x="4592649" y="669075"/>
          <a:ext cx="3603500" cy="3603500"/>
        </a:xfrm>
        <a:prstGeom prst="ellipse">
          <a:avLst/>
        </a:prstGeom>
        <a:gradFill rotWithShape="0">
          <a:gsLst>
            <a:gs pos="0">
              <a:schemeClr val="accent2">
                <a:hueOff val="4788082"/>
                <a:satOff val="-14551"/>
                <a:lumOff val="-196"/>
                <a:alphaOff val="0"/>
                <a:tint val="94000"/>
                <a:satMod val="105000"/>
                <a:lumMod val="102000"/>
              </a:schemeClr>
            </a:gs>
            <a:gs pos="100000">
              <a:schemeClr val="accent2">
                <a:hueOff val="4788082"/>
                <a:satOff val="-14551"/>
                <a:lumOff val="-196"/>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rtl="0">
            <a:lnSpc>
              <a:spcPct val="90000"/>
            </a:lnSpc>
            <a:spcBef>
              <a:spcPct val="0"/>
            </a:spcBef>
            <a:spcAft>
              <a:spcPct val="35000"/>
            </a:spcAft>
            <a:buNone/>
          </a:pPr>
          <a:r>
            <a:rPr lang="en-US" sz="4300" kern="1200" dirty="0">
              <a:latin typeface="Tw Cen MT" panose="020B0602020104020603"/>
            </a:rPr>
            <a:t>Oscillations</a:t>
          </a:r>
          <a:endParaRPr lang="en-US" sz="4300" kern="1200" dirty="0"/>
        </a:p>
      </dsp:txBody>
      <dsp:txXfrm>
        <a:off x="5120369" y="1196795"/>
        <a:ext cx="2548060" cy="254806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10/8/2023</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10/8/2023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Differential Operational Amplifier: its simply used the inverter gate to inverse the </a:t>
            </a:r>
            <a:r>
              <a:rPr lang="en-US" err="1">
                <a:ea typeface="Calibri"/>
                <a:cs typeface="Calibri"/>
              </a:rPr>
              <a:t>Vout</a:t>
            </a:r>
            <a:r>
              <a:rPr lang="en-US" dirty="0">
                <a:ea typeface="Calibri"/>
                <a:cs typeface="Calibri"/>
              </a:rPr>
              <a:t> proportional to the rate of change of the applied input voltage. The circuit mathematics is very simple and can be calculated by using series circuit I </a:t>
            </a:r>
            <a:r>
              <a:rPr lang="en-US">
                <a:ea typeface="Calibri"/>
                <a:cs typeface="Calibri"/>
              </a:rPr>
              <a:t>equation</a:t>
            </a:r>
            <a:r>
              <a:rPr lang="en-US" dirty="0">
                <a:ea typeface="Calibri"/>
                <a:cs typeface="Calibri"/>
              </a:rPr>
              <a:t>:</a:t>
            </a:r>
          </a:p>
          <a:p>
            <a:r>
              <a:rPr lang="en-US" err="1"/>
              <a:t>Itot</a:t>
            </a:r>
            <a:r>
              <a:rPr lang="en-US"/>
              <a:t> = </a:t>
            </a:r>
            <a:r>
              <a:rPr lang="en-US" err="1"/>
              <a:t>Ic</a:t>
            </a:r>
            <a:r>
              <a:rPr lang="en-US"/>
              <a:t> = Iout</a:t>
            </a:r>
          </a:p>
          <a:p>
            <a:r>
              <a:rPr lang="en-US"/>
              <a:t>C * (d Vin-0 / dt) =  d0-Vout / R</a:t>
            </a:r>
          </a:p>
          <a:p>
            <a:r>
              <a:rPr lang="en-US"/>
              <a:t>Simplify </a:t>
            </a:r>
          </a:p>
          <a:p>
            <a:r>
              <a:rPr lang="en-US" err="1"/>
              <a:t>Vout</a:t>
            </a:r>
            <a:r>
              <a:rPr lang="en-US" dirty="0"/>
              <a:t> = - RC </a:t>
            </a:r>
            <a:r>
              <a:rPr lang="en-US" err="1"/>
              <a:t>dVin</a:t>
            </a:r>
            <a:r>
              <a:rPr lang="en-US" dirty="0"/>
              <a:t> / dt</a:t>
            </a:r>
            <a:endParaRPr lang="en-US" dirty="0">
              <a:ea typeface="Calibri"/>
              <a:cs typeface="Calibri"/>
            </a:endParaRPr>
          </a:p>
          <a:p>
            <a:r>
              <a:rPr lang="en-US" dirty="0"/>
              <a:t>From studying calculus the differentiation is measuring the rate of changes. So basically this circuit is working by take the input ad measure the variation and change on the input. So if Vin is constant the </a:t>
            </a:r>
            <a:r>
              <a:rPr lang="en-US" err="1"/>
              <a:t>Vout</a:t>
            </a:r>
            <a:r>
              <a:rPr lang="en-US" dirty="0"/>
              <a:t> will equal zero because there is no changes.</a:t>
            </a:r>
            <a:endParaRPr lang="en-US" dirty="0">
              <a:ea typeface="Calibri"/>
              <a:cs typeface="Calibri"/>
            </a:endParaRPr>
          </a:p>
          <a:p>
            <a:r>
              <a:rPr lang="en-US" dirty="0"/>
              <a:t>From the minus signal on the derivative equation means the </a:t>
            </a:r>
            <a:r>
              <a:rPr lang="en-US" dirty="0" err="1"/>
              <a:t>Vout</a:t>
            </a:r>
            <a:r>
              <a:rPr lang="en-US" dirty="0"/>
              <a:t> will be inverted and the opposite direction of the Vin and how the circuit works by taking the variation in Vin and create an amplified, inverted and opposite direction </a:t>
            </a:r>
            <a:r>
              <a:rPr lang="en-US" dirty="0" err="1"/>
              <a:t>Vout</a:t>
            </a:r>
            <a:r>
              <a:rPr lang="en-US" dirty="0"/>
              <a:t>.</a:t>
            </a:r>
            <a:endParaRPr lang="en-US" dirty="0">
              <a:ea typeface="Calibri"/>
              <a:cs typeface="Calibri"/>
            </a:endParaRPr>
          </a:p>
          <a:p>
            <a:r>
              <a:rPr lang="en-US" dirty="0"/>
              <a:t> </a:t>
            </a:r>
            <a:endParaRPr lang="en-US"/>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From studying the op amp differential circuit applications the circuit is very important as high pass filter it also can generate an square wave from a triangle wave also the if the voltage input is a sine wave the output voltage will be cosine wave that the circuit will be beneficial in invert opposite direction applications. The circuit used in the analogue PID's and analogue computers. As the circuit is an amplifier and produces a constant output voltage for a steadily changing input voltage which is the opposite of the integrator circuit which produce a steadily changing output voltage for a constant input voltage. As the resistor in the circuit forms a negative feedback element across the invertor that allow the delay in the capacitance to change the  output wave and will act as amplifier.</a:t>
            </a:r>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dirty="0"/>
          </a:p>
        </p:txBody>
      </p:sp>
    </p:spTree>
    <p:extLst>
      <p:ext uri="{BB962C8B-B14F-4D97-AF65-F5344CB8AC3E}">
        <p14:creationId xmlns:p14="http://schemas.microsoft.com/office/powerpoint/2010/main" val="13496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product </a:t>
            </a:r>
            <a:r>
              <a:rPr lang="en-US" dirty="0" err="1"/>
              <a:t>Cx</a:t>
            </a:r>
            <a:r>
              <a:rPr lang="en-US" dirty="0"/>
              <a:t> Rx is called the RC time constant of the differentiator circuit. The negative sign indicates the output is out of phase by 1800 with respect to the input. The main advantage of such an active differentiating amplifier circuit is the small-time constant required for differentiation.</a:t>
            </a:r>
          </a:p>
          <a:p>
            <a:r>
              <a:rPr lang="en-US" dirty="0"/>
              <a:t>The other advantage of the differentiator circuit outputs the derivative of the input signal over a frequency range based on the circuit time constant and the bandwidth of the amplifier. The input signal is applied to the inverting input so the output is inverted relative to the polarity of the input signal. Another advantage of such ideal differentiator is the small time constant required for differentiation.</a:t>
            </a:r>
            <a:endParaRPr lang="en-US" dirty="0">
              <a:ea typeface="Calibri" panose="020F0502020204030204"/>
              <a:cs typeface="Calibri" panose="020F0502020204030204"/>
            </a:endParaRPr>
          </a:p>
          <a:p>
            <a:r>
              <a:rPr lang="en-US" dirty="0">
                <a:ea typeface="Calibri" panose="020F0502020204030204"/>
                <a:cs typeface="Calibri" panose="020F0502020204030204"/>
              </a:rPr>
              <a:t>Also the effective resistance becomes very </a:t>
            </a:r>
            <a:r>
              <a:rPr lang="en-US" dirty="0" err="1">
                <a:ea typeface="Calibri" panose="020F0502020204030204"/>
                <a:cs typeface="Calibri" panose="020F0502020204030204"/>
              </a:rPr>
              <a:t>very</a:t>
            </a:r>
            <a:r>
              <a:rPr lang="en-US" dirty="0">
                <a:ea typeface="Calibri" panose="020F0502020204030204"/>
                <a:cs typeface="Calibri" panose="020F0502020204030204"/>
              </a:rPr>
              <a:t> small and the condition RC smaller that T gets satisfied for all frequencies.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69BB1A04-13E8-48CD-97F9-AC2568E1A8D4}" type="slidenum">
              <a:rPr lang="en-US" smtClean="0"/>
              <a:t>4</a:t>
            </a:fld>
            <a:endParaRPr lang="en-US" dirty="0"/>
          </a:p>
        </p:txBody>
      </p:sp>
    </p:spTree>
    <p:extLst>
      <p:ext uri="{BB962C8B-B14F-4D97-AF65-F5344CB8AC3E}">
        <p14:creationId xmlns:p14="http://schemas.microsoft.com/office/powerpoint/2010/main" val="409359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Disadvantages of Ideal Differentiator:</a:t>
            </a:r>
          </a:p>
          <a:p>
            <a:r>
              <a:rPr lang="en-US" dirty="0"/>
              <a:t>The gain of the differentiator increases as frequency increases. Thus at some high frequency, the differentiator may become unstable and break into oscillations. There is a possibility that Op-amp may go into saturation.</a:t>
            </a:r>
            <a:endParaRPr lang="en-US" dirty="0">
              <a:ea typeface="Calibri"/>
              <a:cs typeface="Calibri"/>
            </a:endParaRPr>
          </a:p>
          <a:p>
            <a:r>
              <a:rPr lang="en-US" dirty="0"/>
              <a:t>Also, the input impedance decreases as frequency increases. This makes circuit very much sensitive to the noise.</a:t>
            </a:r>
            <a:endParaRPr lang="en-US" dirty="0">
              <a:ea typeface="Calibri"/>
              <a:cs typeface="Calibri"/>
            </a:endParaRPr>
          </a:p>
          <a:p>
            <a:r>
              <a:rPr lang="en-US" dirty="0"/>
              <a:t>Hence the differentiator circuit suffers from the limitations on its stability and noise problems at high frequencies.</a:t>
            </a:r>
            <a:endParaRPr lang="en-US" dirty="0">
              <a:ea typeface="Calibri"/>
              <a:cs typeface="Calibri"/>
            </a:endParaRPr>
          </a:p>
          <a:p>
            <a:r>
              <a:rPr lang="en-US" dirty="0"/>
              <a:t>Distortion is introduced in the output.</a:t>
            </a:r>
            <a:endParaRPr lang="en-US" dirty="0">
              <a:ea typeface="Calibri"/>
              <a:cs typeface="Calibri"/>
            </a:endParaRPr>
          </a:p>
          <a:p>
            <a:r>
              <a:rPr lang="en-US" dirty="0"/>
              <a:t>Operation is highly dependent on frequency of input signal.</a:t>
            </a:r>
            <a:endParaRPr lang="en-US" dirty="0">
              <a:ea typeface="Calibri"/>
              <a:cs typeface="Calibri"/>
            </a:endParaRPr>
          </a:p>
          <a:p>
            <a:r>
              <a:rPr lang="en-US" dirty="0"/>
              <a:t>Gain is less than 1 i.e. signal gets attenuated.</a:t>
            </a:r>
            <a:endParaRPr lang="en-US" dirty="0">
              <a:ea typeface="Calibri"/>
              <a:cs typeface="Calibri"/>
            </a:endParaRPr>
          </a:p>
          <a:p>
            <a:r>
              <a:rPr lang="en-US" dirty="0"/>
              <a:t>For proper operation, the time constant has to be small.</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69BB1A04-13E8-48CD-97F9-AC2568E1A8D4}" type="slidenum">
              <a:rPr lang="en-US" smtClean="0"/>
              <a:t>5</a:t>
            </a:fld>
            <a:endParaRPr lang="en-US" dirty="0"/>
          </a:p>
        </p:txBody>
      </p:sp>
    </p:spTree>
    <p:extLst>
      <p:ext uri="{BB962C8B-B14F-4D97-AF65-F5344CB8AC3E}">
        <p14:creationId xmlns:p14="http://schemas.microsoft.com/office/powerpoint/2010/main" val="3862667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product </a:t>
            </a:r>
            <a:r>
              <a:rPr lang="en-US" err="1"/>
              <a:t>Cx</a:t>
            </a:r>
            <a:r>
              <a:rPr lang="en-US"/>
              <a:t> Rx is called the RC time constant of the differentiator circuit. The negative sign indicates the output is out of phase by 1800 with respect to the input. The main advantage of such an active differentiating amplifier circuit is the small-time constant required for differentiation.</a:t>
            </a:r>
          </a:p>
          <a:p>
            <a:r>
              <a:rPr lang="en-US"/>
              <a:t>The other advantage of the differentiator circuit outputs the derivative of the input signal over a frequency range based on the circuit time constant and the bandwidth of the amplifier. The input signal is applied to the inverting input so the output is inverted relative to the polarity of the input signal.</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69BB1A04-13E8-48CD-97F9-AC2568E1A8D4}" type="slidenum">
              <a:rPr lang="en-US" smtClean="0"/>
              <a:t>6</a:t>
            </a:fld>
            <a:endParaRPr lang="en-US" dirty="0"/>
          </a:p>
        </p:txBody>
      </p:sp>
    </p:spTree>
    <p:extLst>
      <p:ext uri="{BB962C8B-B14F-4D97-AF65-F5344CB8AC3E}">
        <p14:creationId xmlns:p14="http://schemas.microsoft.com/office/powerpoint/2010/main" val="1004962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10/8/2023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10/8/2023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uat.instructure.com/courses/5913"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5.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0.xml"/><Relationship Id="rId6" Type="http://schemas.openxmlformats.org/officeDocument/2006/relationships/hyperlink" Target="https://www.youtube.com/watch?v=idJEMYhrIfs" TargetMode="External"/><Relationship Id="rId5" Type="http://schemas.openxmlformats.org/officeDocument/2006/relationships/hyperlink" Target="https://www.youtube.com/watch?v=P5rrkTI3hZw" TargetMode="External"/><Relationship Id="rId4" Type="http://schemas.openxmlformats.org/officeDocument/2006/relationships/hyperlink" Target="https://www.electronicshub.org/operational-amplifier-as-differentiat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C4D9B-8143-A045-6582-042F20EDAFDD}"/>
              </a:ext>
            </a:extLst>
          </p:cNvPr>
          <p:cNvSpPr>
            <a:spLocks noGrp="1"/>
          </p:cNvSpPr>
          <p:nvPr>
            <p:ph type="title"/>
          </p:nvPr>
        </p:nvSpPr>
        <p:spPr/>
        <p:txBody>
          <a:bodyPr/>
          <a:lstStyle/>
          <a:p>
            <a:r>
              <a:rPr lang="en-US" dirty="0"/>
              <a:t>Differentiator circuit</a:t>
            </a:r>
          </a:p>
        </p:txBody>
      </p:sp>
      <p:sp>
        <p:nvSpPr>
          <p:cNvPr id="3" name="Content Placeholder 2">
            <a:extLst>
              <a:ext uri="{FF2B5EF4-FFF2-40B4-BE49-F238E27FC236}">
                <a16:creationId xmlns:a16="http://schemas.microsoft.com/office/drawing/2014/main" id="{1D1CCB82-938B-7448-6383-C05262A409C1}"/>
              </a:ext>
            </a:extLst>
          </p:cNvPr>
          <p:cNvSpPr>
            <a:spLocks noGrp="1"/>
          </p:cNvSpPr>
          <p:nvPr>
            <p:ph idx="1"/>
          </p:nvPr>
        </p:nvSpPr>
        <p:spPr/>
        <p:txBody>
          <a:bodyPr vert="horz" lIns="91440" tIns="45720" rIns="91440" bIns="45720" rtlCol="0" anchor="t">
            <a:normAutofit/>
          </a:bodyPr>
          <a:lstStyle/>
          <a:p>
            <a:pPr marL="0" indent="0" algn="ctr">
              <a:buNone/>
            </a:pPr>
            <a:r>
              <a:rPr lang="en-US" dirty="0">
                <a:latin typeface="Times New Roman"/>
                <a:cs typeface="Times New Roman"/>
              </a:rPr>
              <a:t>Ali Jawad</a:t>
            </a:r>
            <a:endParaRPr lang="en-US"/>
          </a:p>
          <a:p>
            <a:pPr marL="0" indent="0" algn="ctr">
              <a:buNone/>
            </a:pPr>
            <a:r>
              <a:rPr lang="en-US" dirty="0">
                <a:latin typeface="Times New Roman"/>
                <a:cs typeface="Times New Roman"/>
              </a:rPr>
              <a:t>Robotics and Embedded Systems, University of Advancing Technology</a:t>
            </a:r>
          </a:p>
          <a:p>
            <a:pPr marL="0" indent="0" algn="ctr">
              <a:buNone/>
            </a:pPr>
            <a:r>
              <a:rPr lang="en-US" dirty="0">
                <a:latin typeface="Times New Roman"/>
                <a:cs typeface="Times New Roman"/>
                <a:hlinkClick r:id="rId2"/>
              </a:rPr>
              <a:t>RBT125</a:t>
            </a:r>
            <a:r>
              <a:rPr lang="en-US" dirty="0">
                <a:latin typeface="Times New Roman"/>
                <a:cs typeface="Times New Roman"/>
              </a:rPr>
              <a:t>: Introduction to Robotics</a:t>
            </a:r>
          </a:p>
          <a:p>
            <a:pPr marL="0" indent="0" algn="ctr">
              <a:buNone/>
            </a:pPr>
            <a:r>
              <a:rPr lang="en-US" dirty="0">
                <a:latin typeface="Times New Roman"/>
                <a:cs typeface="Times New Roman"/>
              </a:rPr>
              <a:t>Instructor: Matt Prater</a:t>
            </a:r>
          </a:p>
          <a:p>
            <a:endParaRPr lang="en-US" dirty="0">
              <a:latin typeface="Times New Roman"/>
              <a:cs typeface="Times New Roman"/>
            </a:endParaRPr>
          </a:p>
        </p:txBody>
      </p:sp>
    </p:spTree>
    <p:extLst>
      <p:ext uri="{BB962C8B-B14F-4D97-AF65-F5344CB8AC3E}">
        <p14:creationId xmlns:p14="http://schemas.microsoft.com/office/powerpoint/2010/main" val="352350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8043286" y="1141504"/>
            <a:ext cx="3080347" cy="788015"/>
          </a:xfrm>
        </p:spPr>
        <p:txBody>
          <a:bodyPr>
            <a:normAutofit/>
          </a:bodyPr>
          <a:lstStyle/>
          <a:p>
            <a:r>
              <a:rPr lang="en-US" sz="4400" dirty="0"/>
              <a:t>Function</a:t>
            </a:r>
            <a:endParaRPr lang="en-US" dirty="0"/>
          </a:p>
        </p:txBody>
      </p:sp>
      <p:sp>
        <p:nvSpPr>
          <p:cNvPr id="43" name="Round Diagonal Corner Rectangle 6">
            <a:extLst>
              <a:ext uri="{FF2B5EF4-FFF2-40B4-BE49-F238E27FC236}">
                <a16:creationId xmlns:a16="http://schemas.microsoft.com/office/drawing/2014/main" id="{8B3F5CD4-CBC8-4A22-9DCC-0420CA28A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4885" r="2" b="2"/>
          <a:stretch/>
        </p:blipFill>
        <p:spPr>
          <a:xfrm>
            <a:off x="1118988" y="1136606"/>
            <a:ext cx="6112382" cy="4577297"/>
          </a:xfrm>
          <a:prstGeom prst="rect">
            <a:avLst/>
          </a:prstGeom>
        </p:spPr>
      </p:pic>
      <p:pic>
        <p:nvPicPr>
          <p:cNvPr id="4" name="Picture 3" descr="A diagram of a circuit&#10;&#10;Description automatically generated">
            <a:extLst>
              <a:ext uri="{FF2B5EF4-FFF2-40B4-BE49-F238E27FC236}">
                <a16:creationId xmlns:a16="http://schemas.microsoft.com/office/drawing/2014/main" id="{8D847DAF-2B2E-E987-4B83-4FF537121827}"/>
              </a:ext>
            </a:extLst>
          </p:cNvPr>
          <p:cNvPicPr>
            <a:picLocks noChangeAspect="1"/>
          </p:cNvPicPr>
          <p:nvPr/>
        </p:nvPicPr>
        <p:blipFill>
          <a:blip r:embed="rId5"/>
          <a:stretch>
            <a:fillRect/>
          </a:stretch>
        </p:blipFill>
        <p:spPr>
          <a:xfrm>
            <a:off x="8045215" y="2564577"/>
            <a:ext cx="2743200" cy="1728845"/>
          </a:xfrm>
          <a:prstGeom prst="rect">
            <a:avLst/>
          </a:prstGeom>
        </p:spPr>
      </p:pic>
      <p:sp>
        <p:nvSpPr>
          <p:cNvPr id="6" name="TextBox 5">
            <a:extLst>
              <a:ext uri="{FF2B5EF4-FFF2-40B4-BE49-F238E27FC236}">
                <a16:creationId xmlns:a16="http://schemas.microsoft.com/office/drawing/2014/main" id="{92BEAE4E-5E50-8210-5924-5C7BAF68CCEC}"/>
              </a:ext>
            </a:extLst>
          </p:cNvPr>
          <p:cNvSpPr txBox="1"/>
          <p:nvPr/>
        </p:nvSpPr>
        <p:spPr>
          <a:xfrm>
            <a:off x="1354666" y="1994370"/>
            <a:ext cx="357481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Differentiation Op-Amp:</a:t>
            </a:r>
          </a:p>
          <a:p>
            <a:pPr marL="285750" indent="-285750">
              <a:buFont typeface="Calibri"/>
              <a:buChar char="-"/>
            </a:pPr>
            <a:r>
              <a:rPr lang="en-US" dirty="0"/>
              <a:t>Amplifier Circuit.</a:t>
            </a:r>
          </a:p>
          <a:p>
            <a:pPr marL="285750" indent="-285750">
              <a:buFont typeface="Calibri"/>
              <a:buChar char="-"/>
            </a:pPr>
            <a:r>
              <a:rPr lang="en-US" dirty="0"/>
              <a:t>Opposite of Integrator Circuit.</a:t>
            </a:r>
          </a:p>
          <a:p>
            <a:pPr marL="285750" indent="-285750">
              <a:buFont typeface="Calibri"/>
              <a:buChar char="-"/>
            </a:pPr>
            <a:endParaRPr lang="en-US" dirty="0"/>
          </a:p>
        </p:txBody>
      </p:sp>
    </p:spTree>
    <p:extLst>
      <p:ext uri="{BB962C8B-B14F-4D97-AF65-F5344CB8AC3E}">
        <p14:creationId xmlns:p14="http://schemas.microsoft.com/office/powerpoint/2010/main" val="2185875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962519" y="618518"/>
            <a:ext cx="3084891" cy="1478570"/>
          </a:xfrm>
        </p:spPr>
        <p:txBody>
          <a:bodyPr>
            <a:normAutofit/>
          </a:bodyPr>
          <a:lstStyle/>
          <a:p>
            <a:r>
              <a:rPr lang="en-US" sz="3200" dirty="0"/>
              <a:t>Circuit uses</a:t>
            </a:r>
            <a:endParaRPr lang="en-US" dirty="0"/>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7131" r="14065"/>
          <a:stretch/>
        </p:blipFill>
        <p:spPr>
          <a:xfrm flipH="1">
            <a:off x="-5597" y="10"/>
            <a:ext cx="7558541" cy="6857990"/>
          </a:xfrm>
          <a:prstGeom prst="rect">
            <a:avLst/>
          </a:prstGeom>
        </p:spPr>
      </p:pic>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3991701812"/>
              </p:ext>
            </p:extLst>
          </p:nvPr>
        </p:nvGraphicFramePr>
        <p:xfrm>
          <a:off x="7962519" y="2249487"/>
          <a:ext cx="3084892" cy="35417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2665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Rectangle 142">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47" name="Rectangle 146">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9"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833495" y="705604"/>
            <a:ext cx="2851417" cy="1478570"/>
          </a:xfrm>
        </p:spPr>
        <p:txBody>
          <a:bodyPr>
            <a:normAutofit/>
          </a:bodyPr>
          <a:lstStyle/>
          <a:p>
            <a:r>
              <a:rPr lang="en-US" sz="3200" dirty="0">
                <a:solidFill>
                  <a:srgbClr val="FFFFFF"/>
                </a:solidFill>
              </a:rPr>
              <a:t>Advantages</a:t>
            </a:r>
            <a:endParaRPr lang="en-US" sz="3200" dirty="0"/>
          </a:p>
        </p:txBody>
      </p:sp>
      <p:pic>
        <p:nvPicPr>
          <p:cNvPr id="6" name="Content Placeholder 5" descr="A diagram of a waveform&#10;&#10;Description automatically generated">
            <a:extLst>
              <a:ext uri="{FF2B5EF4-FFF2-40B4-BE49-F238E27FC236}">
                <a16:creationId xmlns:a16="http://schemas.microsoft.com/office/drawing/2014/main" id="{3CBA3109-7EA4-A20E-0764-9B982774CB66}"/>
              </a:ext>
            </a:extLst>
          </p:cNvPr>
          <p:cNvPicPr>
            <a:picLocks noGrp="1" noChangeAspect="1"/>
          </p:cNvPicPr>
          <p:nvPr>
            <p:ph idx="1"/>
          </p:nvPr>
        </p:nvPicPr>
        <p:blipFill>
          <a:blip r:embed="rId4"/>
          <a:stretch>
            <a:fillRect/>
          </a:stretch>
        </p:blipFill>
        <p:spPr>
          <a:xfrm>
            <a:off x="7942105" y="1122834"/>
            <a:ext cx="3951015" cy="4011693"/>
          </a:xfrm>
        </p:spPr>
      </p:pic>
      <p:grpSp>
        <p:nvGrpSpPr>
          <p:cNvPr id="151" name="Group 150">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52"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3"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64"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9"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5" name="Content Placeholder 4" descr="A diagram of an electrical component&#10;&#10;Description automatically generated">
            <a:extLst>
              <a:ext uri="{FF2B5EF4-FFF2-40B4-BE49-F238E27FC236}">
                <a16:creationId xmlns:a16="http://schemas.microsoft.com/office/drawing/2014/main" id="{76813C58-365B-C813-6FA9-FF20B6B128A2}"/>
              </a:ext>
            </a:extLst>
          </p:cNvPr>
          <p:cNvPicPr>
            <a:picLocks noChangeAspect="1"/>
          </p:cNvPicPr>
          <p:nvPr/>
        </p:nvPicPr>
        <p:blipFill>
          <a:blip r:embed="rId5"/>
          <a:stretch>
            <a:fillRect/>
          </a:stretch>
        </p:blipFill>
        <p:spPr>
          <a:xfrm>
            <a:off x="4085404" y="1361925"/>
            <a:ext cx="4014650" cy="3955476"/>
          </a:xfrm>
          <a:prstGeom prst="rect">
            <a:avLst/>
          </a:prstGeom>
        </p:spPr>
      </p:pic>
      <p:sp>
        <p:nvSpPr>
          <p:cNvPr id="8" name="Title 1">
            <a:extLst>
              <a:ext uri="{FF2B5EF4-FFF2-40B4-BE49-F238E27FC236}">
                <a16:creationId xmlns:a16="http://schemas.microsoft.com/office/drawing/2014/main" id="{343BE928-3655-1269-B082-B2EE2DEB3358}"/>
              </a:ext>
            </a:extLst>
          </p:cNvPr>
          <p:cNvSpPr txBox="1">
            <a:spLocks/>
          </p:cNvSpPr>
          <p:nvPr/>
        </p:nvSpPr>
        <p:spPr>
          <a:xfrm>
            <a:off x="539581" y="1772404"/>
            <a:ext cx="3352159" cy="39713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endParaRPr lang="en-US" sz="3200" dirty="0">
              <a:solidFill>
                <a:srgbClr val="FFFFFF"/>
              </a:solidFill>
            </a:endParaRPr>
          </a:p>
          <a:p>
            <a:pPr marL="285750" indent="-285750">
              <a:buFont typeface="Arial"/>
              <a:buChar char="•"/>
            </a:pPr>
            <a:r>
              <a:rPr lang="en-US" sz="2500" dirty="0">
                <a:solidFill>
                  <a:schemeClr val="bg1"/>
                </a:solidFill>
                <a:latin typeface="Times New Roman"/>
                <a:cs typeface="Times New Roman"/>
              </a:rPr>
              <a:t>Simple construction.</a:t>
            </a:r>
          </a:p>
          <a:p>
            <a:pPr marL="285750" indent="-285750">
              <a:buFont typeface="Arial"/>
              <a:buChar char="•"/>
            </a:pPr>
            <a:r>
              <a:rPr lang="en-US" sz="2500" dirty="0">
                <a:solidFill>
                  <a:schemeClr val="bg1"/>
                </a:solidFill>
                <a:latin typeface="Times New Roman"/>
                <a:cs typeface="Times New Roman"/>
              </a:rPr>
              <a:t>Low cost.</a:t>
            </a:r>
          </a:p>
          <a:p>
            <a:pPr marL="285750" indent="-285750">
              <a:buFont typeface="Arial"/>
              <a:buChar char="•"/>
            </a:pPr>
            <a:r>
              <a:rPr lang="en-US" sz="2500" dirty="0">
                <a:solidFill>
                  <a:schemeClr val="bg1"/>
                </a:solidFill>
                <a:latin typeface="Times New Roman"/>
                <a:cs typeface="Times New Roman"/>
              </a:rPr>
              <a:t>Easy to design.</a:t>
            </a:r>
          </a:p>
          <a:p>
            <a:pPr marL="285750" indent="-285750">
              <a:buFont typeface="Arial"/>
              <a:buChar char="•"/>
            </a:pPr>
            <a:r>
              <a:rPr lang="en-US" sz="2500" dirty="0">
                <a:solidFill>
                  <a:schemeClr val="bg1"/>
                </a:solidFill>
                <a:latin typeface="Times New Roman"/>
                <a:cs typeface="Times New Roman"/>
              </a:rPr>
              <a:t>Small size.</a:t>
            </a:r>
          </a:p>
          <a:p>
            <a:endParaRPr lang="en-US" sz="2500" dirty="0">
              <a:solidFill>
                <a:schemeClr val="bg1"/>
              </a:solidFill>
              <a:latin typeface="Times New Roman"/>
              <a:cs typeface="Times New Roman"/>
            </a:endParaRPr>
          </a:p>
        </p:txBody>
      </p:sp>
    </p:spTree>
    <p:extLst>
      <p:ext uri="{BB962C8B-B14F-4D97-AF65-F5344CB8AC3E}">
        <p14:creationId xmlns:p14="http://schemas.microsoft.com/office/powerpoint/2010/main" val="95663947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1141413" y="618518"/>
            <a:ext cx="9905998" cy="1478570"/>
          </a:xfrm>
        </p:spPr>
        <p:txBody>
          <a:bodyPr>
            <a:normAutofit/>
          </a:bodyPr>
          <a:lstStyle/>
          <a:p>
            <a:r>
              <a:rPr lang="en-US" dirty="0"/>
              <a:t>Disadvantages</a:t>
            </a:r>
          </a:p>
        </p:txBody>
      </p:sp>
      <p:graphicFrame>
        <p:nvGraphicFramePr>
          <p:cNvPr id="6" name="Content Placeholder 5" descr="Smart Art">
            <a:extLst>
              <a:ext uri="{FF2B5EF4-FFF2-40B4-BE49-F238E27FC236}">
                <a16:creationId xmlns:a16="http://schemas.microsoft.com/office/drawing/2014/main" id="{E693AFA8-6DE5-4AFA-9068-5150F8136EF0}"/>
              </a:ext>
            </a:extLst>
          </p:cNvPr>
          <p:cNvGraphicFramePr>
            <a:graphicFrameLocks noGrp="1"/>
          </p:cNvGraphicFramePr>
          <p:nvPr>
            <p:ph idx="1"/>
            <p:extLst>
              <p:ext uri="{D42A27DB-BD31-4B8C-83A1-F6EECF244321}">
                <p14:modId xmlns:p14="http://schemas.microsoft.com/office/powerpoint/2010/main" val="3207518688"/>
              </p:ext>
            </p:extLst>
          </p:nvPr>
        </p:nvGraphicFramePr>
        <p:xfrm>
          <a:off x="1141413" y="1692612"/>
          <a:ext cx="9906000" cy="49416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84789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9467-D86A-4D44-9E01-5796E5BDA396}"/>
              </a:ext>
            </a:extLst>
          </p:cNvPr>
          <p:cNvSpPr>
            <a:spLocks noGrp="1"/>
          </p:cNvSpPr>
          <p:nvPr>
            <p:ph type="title"/>
          </p:nvPr>
        </p:nvSpPr>
        <p:spPr/>
        <p:txBody>
          <a:bodyPr anchor="ctr"/>
          <a:lstStyle/>
          <a:p>
            <a:pPr algn="ctr"/>
            <a:r>
              <a:rPr lang="en-US" dirty="0"/>
              <a:t> Variations of Op-amp circuit</a:t>
            </a:r>
          </a:p>
        </p:txBody>
      </p:sp>
      <p:pic>
        <p:nvPicPr>
          <p:cNvPr id="6" name="Picture Placeholder 5" descr="Circuit">
            <a:extLst>
              <a:ext uri="{FF2B5EF4-FFF2-40B4-BE49-F238E27FC236}">
                <a16:creationId xmlns:a16="http://schemas.microsoft.com/office/drawing/2014/main" id="{103D88BF-51AE-46F2-8081-A3C506432709}"/>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1141411" y="783406"/>
            <a:ext cx="9912354" cy="3299778"/>
          </a:xfrm>
        </p:spPr>
      </p:pic>
    </p:spTree>
    <p:extLst>
      <p:ext uri="{BB962C8B-B14F-4D97-AF65-F5344CB8AC3E}">
        <p14:creationId xmlns:p14="http://schemas.microsoft.com/office/powerpoint/2010/main" val="3906540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8"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09" name="Group 108">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 name="Group 12">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5"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4" name="Group 13">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110" name="Rectangle 10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649D99-C0B2-D318-F8C3-EE5CD5819805}"/>
              </a:ext>
            </a:extLst>
          </p:cNvPr>
          <p:cNvSpPr>
            <a:spLocks noGrp="1"/>
          </p:cNvSpPr>
          <p:nvPr>
            <p:ph type="title"/>
          </p:nvPr>
        </p:nvSpPr>
        <p:spPr>
          <a:xfrm>
            <a:off x="1141413" y="618518"/>
            <a:ext cx="4459286" cy="1478570"/>
          </a:xfrm>
        </p:spPr>
        <p:txBody>
          <a:bodyPr vert="horz" lIns="91440" tIns="45720" rIns="91440" bIns="45720" rtlCol="0" anchor="ctr">
            <a:normAutofit/>
          </a:bodyPr>
          <a:lstStyle/>
          <a:p>
            <a:r>
              <a:rPr lang="en-US" dirty="0"/>
              <a:t>references</a:t>
            </a:r>
          </a:p>
        </p:txBody>
      </p:sp>
      <p:sp>
        <p:nvSpPr>
          <p:cNvPr id="4" name="Text Placeholder 3">
            <a:extLst>
              <a:ext uri="{FF2B5EF4-FFF2-40B4-BE49-F238E27FC236}">
                <a16:creationId xmlns:a16="http://schemas.microsoft.com/office/drawing/2014/main" id="{39D2D3C3-6BD6-D8FF-52A9-C8267ED5DEEA}"/>
              </a:ext>
            </a:extLst>
          </p:cNvPr>
          <p:cNvSpPr>
            <a:spLocks noGrp="1"/>
          </p:cNvSpPr>
          <p:nvPr>
            <p:ph type="body" sz="half" idx="2"/>
          </p:nvPr>
        </p:nvSpPr>
        <p:spPr>
          <a:xfrm>
            <a:off x="1141412" y="1814059"/>
            <a:ext cx="9989229" cy="4400474"/>
          </a:xfrm>
        </p:spPr>
        <p:txBody>
          <a:bodyPr vert="horz" lIns="91440" tIns="45720" rIns="91440" bIns="45720" rtlCol="0" anchor="t">
            <a:normAutofit/>
          </a:bodyPr>
          <a:lstStyle/>
          <a:p>
            <a:pPr marL="114300" indent="-342900">
              <a:buFont typeface="Arial" panose="020B0604020202020204" pitchFamily="34" charset="0"/>
              <a:buChar char="•"/>
            </a:pPr>
            <a:r>
              <a:rPr lang="en-US" sz="2000" dirty="0">
                <a:ea typeface="+mn-lt"/>
                <a:cs typeface="+mn-lt"/>
              </a:rPr>
              <a:t>Teja, R. (2023, March 13). </a:t>
            </a:r>
            <a:r>
              <a:rPr lang="en-US" sz="2000" i="1" dirty="0">
                <a:ea typeface="+mn-lt"/>
                <a:cs typeface="+mn-lt"/>
              </a:rPr>
              <a:t>Operational amplifier as differentiator</a:t>
            </a:r>
            <a:r>
              <a:rPr lang="en-US" sz="2000" dirty="0">
                <a:ea typeface="+mn-lt"/>
                <a:cs typeface="+mn-lt"/>
              </a:rPr>
              <a:t>. </a:t>
            </a:r>
            <a:r>
              <a:rPr lang="en-US" sz="2000" dirty="0" err="1">
                <a:ea typeface="+mn-lt"/>
                <a:cs typeface="+mn-lt"/>
              </a:rPr>
              <a:t>ElectronicsHub</a:t>
            </a:r>
            <a:r>
              <a:rPr lang="en-US" sz="2000" dirty="0">
                <a:ea typeface="+mn-lt"/>
                <a:cs typeface="+mn-lt"/>
              </a:rPr>
              <a:t>. </a:t>
            </a:r>
            <a:r>
              <a:rPr lang="en-US" sz="2000" dirty="0">
                <a:ea typeface="+mn-lt"/>
                <a:cs typeface="+mn-lt"/>
                <a:hlinkClick r:id="rId4"/>
              </a:rPr>
              <a:t>https://www.electronicshub.org/operational-amplifier-as-differentiator/</a:t>
            </a:r>
            <a:r>
              <a:rPr lang="en-US" sz="2000" dirty="0">
                <a:ea typeface="+mn-lt"/>
                <a:cs typeface="+mn-lt"/>
              </a:rPr>
              <a:t> </a:t>
            </a:r>
            <a:endParaRPr lang="en-US" sz="2000"/>
          </a:p>
          <a:p>
            <a:pPr marL="114300" indent="-342900">
              <a:buFont typeface="Arial" panose="020B0604020202020204" pitchFamily="34" charset="0"/>
              <a:buChar char="•"/>
            </a:pPr>
            <a:r>
              <a:rPr lang="en-US" sz="2000" dirty="0">
                <a:ea typeface="+mn-lt"/>
                <a:cs typeface="+mn-lt"/>
              </a:rPr>
              <a:t>YouTube. (2022). </a:t>
            </a:r>
            <a:r>
              <a:rPr lang="en-US" sz="2000" i="1" dirty="0">
                <a:ea typeface="+mn-lt"/>
                <a:cs typeface="+mn-lt"/>
              </a:rPr>
              <a:t>YouTube</a:t>
            </a:r>
            <a:r>
              <a:rPr lang="en-US" sz="2000" dirty="0">
                <a:ea typeface="+mn-lt"/>
                <a:cs typeface="+mn-lt"/>
              </a:rPr>
              <a:t>. Retrieved October 8, 2023, from </a:t>
            </a:r>
            <a:r>
              <a:rPr lang="en-US" sz="2000" dirty="0">
                <a:ea typeface="+mn-lt"/>
                <a:cs typeface="+mn-lt"/>
                <a:hlinkClick r:id="rId5"/>
              </a:rPr>
              <a:t>https://www.youtube.com/watch?v=P5rrkTI3hZw</a:t>
            </a:r>
            <a:r>
              <a:rPr lang="en-US" sz="2000" dirty="0">
                <a:ea typeface="+mn-lt"/>
                <a:cs typeface="+mn-lt"/>
              </a:rPr>
              <a:t>. </a:t>
            </a:r>
            <a:endParaRPr lang="en-US" sz="2000" dirty="0"/>
          </a:p>
          <a:p>
            <a:pPr marL="114300" indent="-342900">
              <a:buFont typeface="Arial" panose="020B0604020202020204" pitchFamily="34" charset="0"/>
              <a:buChar char="•"/>
            </a:pPr>
            <a:r>
              <a:rPr lang="en-US" sz="2000" dirty="0">
                <a:ea typeface="+mn-lt"/>
                <a:cs typeface="+mn-lt"/>
              </a:rPr>
              <a:t>YouTube. (2019). </a:t>
            </a:r>
            <a:r>
              <a:rPr lang="en-US" sz="2000" i="1" dirty="0">
                <a:ea typeface="+mn-lt"/>
                <a:cs typeface="+mn-lt"/>
              </a:rPr>
              <a:t>YouTube</a:t>
            </a:r>
            <a:r>
              <a:rPr lang="en-US" sz="2000" dirty="0">
                <a:ea typeface="+mn-lt"/>
                <a:cs typeface="+mn-lt"/>
              </a:rPr>
              <a:t>. Retrieved October 8, 2023, from </a:t>
            </a:r>
            <a:r>
              <a:rPr lang="en-US" sz="2000" dirty="0">
                <a:ea typeface="+mn-lt"/>
                <a:cs typeface="+mn-lt"/>
                <a:hlinkClick r:id="rId6"/>
              </a:rPr>
              <a:t>https://www.youtube.com/watch?v=idJEMYhrIfs</a:t>
            </a:r>
            <a:r>
              <a:rPr lang="en-US" sz="2000" dirty="0">
                <a:ea typeface="+mn-lt"/>
                <a:cs typeface="+mn-lt"/>
              </a:rPr>
              <a:t>. </a:t>
            </a:r>
            <a:endParaRPr lang="en-US" sz="2000" dirty="0"/>
          </a:p>
          <a:p>
            <a:endParaRPr lang="en-US" sz="2000" dirty="0"/>
          </a:p>
        </p:txBody>
      </p:sp>
      <p:grpSp>
        <p:nvGrpSpPr>
          <p:cNvPr id="113" name="Group 1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4"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10143497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B1A62B-AC56-4FF8-A85C-85C0B480DAF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5C60B4F-BC3B-4500-94A0-12B650EB3A96}">
  <ds:schemaRefs>
    <ds:schemaRef ds:uri="http://schemas.microsoft.com/sharepoint/v3/contenttype/forms"/>
  </ds:schemaRefs>
</ds:datastoreItem>
</file>

<file path=customXml/itemProps3.xml><?xml version="1.0" encoding="utf-8"?>
<ds:datastoreItem xmlns:ds="http://schemas.openxmlformats.org/officeDocument/2006/customXml" ds:itemID="{26E2ACFD-A954-4AE5-A646-04099F7008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32</Words>
  <Application>Microsoft Office PowerPoint</Application>
  <PresentationFormat>Widescreen</PresentationFormat>
  <Paragraphs>18</Paragraphs>
  <Slides>7</Slides>
  <Notes>5</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Circuit</vt:lpstr>
      <vt:lpstr>Differentiator circuit</vt:lpstr>
      <vt:lpstr>Function</vt:lpstr>
      <vt:lpstr>Circuit uses</vt:lpstr>
      <vt:lpstr>Advantages</vt:lpstr>
      <vt:lpstr>Disadvantages</vt:lpstr>
      <vt:lpstr> Variations of Op-amp circuit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design</dc:title>
  <dc:creator/>
  <cp:lastModifiedBy/>
  <cp:revision>258</cp:revision>
  <dcterms:created xsi:type="dcterms:W3CDTF">2023-10-01T22:43:39Z</dcterms:created>
  <dcterms:modified xsi:type="dcterms:W3CDTF">2023-10-08T16:27:22Z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